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Helvetica Neue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7" roundtripDataSignature="AMtx7mhac8e17n2E/ReIk6T7D49nD6tt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HelveticaNeue-bold.fntdata"/><Relationship Id="rId23" Type="http://schemas.openxmlformats.org/officeDocument/2006/relationships/font" Target="fonts/HelveticaNeu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elveticaNeue-boldItalic.fntdata"/><Relationship Id="rId25" Type="http://schemas.openxmlformats.org/officeDocument/2006/relationships/font" Target="fonts/HelveticaNeue-italic.fntdata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" name="Google Shape;5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dbad5730a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edbad5730a_0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dbad5730a_0_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edbad5730a_0_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dbad5730a_0_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edbad5730a_0_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dbad5730a_0_1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edbad5730a_0_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dbad5730a_0_1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edbad5730a_0_1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dbad5730a_0_1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edbad5730a_0_1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dbad5730a_0_1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edbad5730a_0_1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dbad5730a_0_1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edbad5730a_0_1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dbad5730a_0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edbad5730a_0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dbad5730a_0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edbad5730a_0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dbad5730a_0_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edbad5730a_0_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dbad5730a_0_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edbad5730a_0_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dbad5730a_0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edbad5730a_0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edbad5730a_0_4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5" name="Google Shape;15;gedbad5730a_0_4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6" name="Google Shape;16;gedbad5730a_0_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edbad5730a_0_39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gedbad5730a_0_39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1" name="Google Shape;51;gedbad5730a_0_3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dbad5730a_0_4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>
  <p:cSld name="1_Slide de Título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">
  <p:cSld name="Slide de Título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>
  <p:cSld name="Título e Conteúdo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edbad5730a_0_8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gedbad5730a_0_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edbad5730a_0_1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gedbad5730a_0_1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3" name="Google Shape;23;gedbad5730a_0_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edbad5730a_0_1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6" name="Google Shape;26;gedbad5730a_0_1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gedbad5730a_0_1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gedbad5730a_0_1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edbad5730a_0_20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1" name="Google Shape;31;gedbad5730a_0_2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edbad5730a_0_23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4" name="Google Shape;34;gedbad5730a_0_23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5" name="Google Shape;35;gedbad5730a_0_2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edbad5730a_0_27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8" name="Google Shape;38;gedbad5730a_0_2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edbad5730a_0_30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gedbad5730a_0_30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2" name="Google Shape;42;gedbad5730a_0_30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" name="Google Shape;43;gedbad5730a_0_30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4" name="Google Shape;44;gedbad5730a_0_3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edbad5730a_0_36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7" name="Google Shape;47;gedbad5730a_0_3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edbad5730a_0_0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gedbad5730a_0_0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492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indent="-3492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indent="-3492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indent="-3492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indent="-3492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indent="-3492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indent="-3492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indent="-3492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gedbad5730a_0_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Relationship Id="rId4" Type="http://schemas.openxmlformats.org/officeDocument/2006/relationships/image" Target="../media/image3.png"/><Relationship Id="rId5" Type="http://schemas.openxmlformats.org/officeDocument/2006/relationships/hyperlink" Target="https://drive.google.com/drive/u/0/folders/1Kolm_7qsE60fPf1VwkAd54fCQ5KXzcYT" TargetMode="External"/><Relationship Id="rId6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14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3.png"/><Relationship Id="rId5" Type="http://schemas.openxmlformats.org/officeDocument/2006/relationships/hyperlink" Target="https://drive.google.com/drive/u/0/folders/1Kolm_7qsE60fPf1VwkAd54fCQ5KXzcYT" TargetMode="External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edbad5730a_0_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47975" y="1136650"/>
            <a:ext cx="7532297" cy="564514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edbad5730a_0_66"/>
          <p:cNvSpPr txBox="1"/>
          <p:nvPr/>
        </p:nvSpPr>
        <p:spPr>
          <a:xfrm>
            <a:off x="513312" y="3051967"/>
            <a:ext cx="5582700" cy="3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Helvetica Neue"/>
              <a:buAutoNum type="arabicPeriod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Myracrodruon urundeuva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Allemão (Aroeira do Sertão);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Helvetica Neue"/>
              <a:buAutoNum type="arabicPeriod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Lippia origanoides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Kunth (Alecrim Pimenta);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Helvetica Neue"/>
              <a:buAutoNum type="arabicPeriod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Plantago major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(Tanchagem);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Helvetica Neue"/>
              <a:buAutoNum type="arabicPeriod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Handroanthus avellaneda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 (Lorentz ex Griseb) Mattos (Ipê -Roxo);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Helvetica Neue"/>
              <a:buAutoNum type="arabicPeriod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Kalanchoe brasiliensis 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Cambess (Saião);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Helvetica Neue"/>
              <a:buAutoNum type="arabicPeriod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Lippia alba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(Mill.) N.E. Brown (Erva-Cidreira 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Helvetica Neue"/>
              <a:buAutoNum type="arabicPeriod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Psidium guajava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(Goiabeira);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8" name="Google Shape;128;gedbad5730a_0_66"/>
          <p:cNvSpPr txBox="1"/>
          <p:nvPr/>
        </p:nvSpPr>
        <p:spPr>
          <a:xfrm>
            <a:off x="553225" y="1797450"/>
            <a:ext cx="5691600" cy="11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Foram selecionadas 29 plantas que merecem destaque pelo grande potencial, por atuarem no processo de cicatrização e mais 6 plantas para uso em Nutrição. São elas: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Google Shape;129;gedbad5730a_0_66"/>
          <p:cNvSpPr txBox="1"/>
          <p:nvPr/>
        </p:nvSpPr>
        <p:spPr>
          <a:xfrm>
            <a:off x="629425" y="1316033"/>
            <a:ext cx="4958700" cy="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4.1. LISTA DE PLANTAS MEDICINAIS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edbad5730a_0_66"/>
          <p:cNvSpPr txBox="1"/>
          <p:nvPr/>
        </p:nvSpPr>
        <p:spPr>
          <a:xfrm>
            <a:off x="8996900" y="6437430"/>
            <a:ext cx="314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Erva-cidreira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dbad5730a_0_94"/>
          <p:cNvSpPr txBox="1"/>
          <p:nvPr/>
        </p:nvSpPr>
        <p:spPr>
          <a:xfrm>
            <a:off x="629425" y="1884744"/>
            <a:ext cx="5804400" cy="3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8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Stryphnodendron adstringens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(Mart.) Coville (Barbatimão);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8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Symphytum officinale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(Confrei);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8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Chenopodium ambrosioides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(Mastruz);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8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Aloe vera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(L.) Burm. f. (Babosa);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8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Momordica charantia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L. (Melão São Caetano);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8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Helianthus annuus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(Girassol);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8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Schinus terebinthifolius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Raddi. (Aroeira da Praia);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8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Rosmarinus officinalis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(Alecrim);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6" name="Google Shape;136;gedbad5730a_0_94"/>
          <p:cNvSpPr txBox="1"/>
          <p:nvPr/>
        </p:nvSpPr>
        <p:spPr>
          <a:xfrm>
            <a:off x="629425" y="1316033"/>
            <a:ext cx="4958700" cy="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4.1. LISTA DE PLANTAS MEDICINAIS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edbad5730a_0_94"/>
          <p:cNvSpPr txBox="1"/>
          <p:nvPr/>
        </p:nvSpPr>
        <p:spPr>
          <a:xfrm>
            <a:off x="4757409" y="6311730"/>
            <a:ext cx="314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Melão de São Caetano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8" name="Google Shape;138;gedbad5730a_0_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69213" y="0"/>
            <a:ext cx="4962375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dbad5730a_0_97"/>
          <p:cNvSpPr txBox="1"/>
          <p:nvPr/>
        </p:nvSpPr>
        <p:spPr>
          <a:xfrm>
            <a:off x="631420" y="1884744"/>
            <a:ext cx="5945700" cy="3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16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Piper umbellatum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L./ </a:t>
            </a: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Piper peltatum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(Pariparoba);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16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Libidibia ferrea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(Mart.) L. P. Queiroz (Pau-ferro);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16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Casearia sylvestris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Sw. (Guaçatonga);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16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Pterodon emarginatu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 Vogel (Sucupira);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16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Citrus bergamia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Risso et Poiteau (Bergamota);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16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Hamamelis virginiana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(Hamamelis);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16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Copaifera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spp. (Copaíba);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4" name="Google Shape;144;gedbad5730a_0_97"/>
          <p:cNvSpPr txBox="1"/>
          <p:nvPr/>
        </p:nvSpPr>
        <p:spPr>
          <a:xfrm>
            <a:off x="629425" y="1316033"/>
            <a:ext cx="4958700" cy="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4.1. LISTA DE PLANTAS MEDICINAIS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edbad5730a_0_97"/>
          <p:cNvSpPr txBox="1"/>
          <p:nvPr/>
        </p:nvSpPr>
        <p:spPr>
          <a:xfrm>
            <a:off x="5588001" y="6311730"/>
            <a:ext cx="314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Hamamélis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6" name="Google Shape;146;gedbad5730a_0_9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88580" y="0"/>
            <a:ext cx="457200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dbad5730a_0_100"/>
          <p:cNvSpPr txBox="1"/>
          <p:nvPr/>
        </p:nvSpPr>
        <p:spPr>
          <a:xfrm>
            <a:off x="629425" y="1884744"/>
            <a:ext cx="6274800" cy="3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23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Matricaria chamomilla 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L./ </a:t>
            </a: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Matricaria recutita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(Camomila);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23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Melaleuca alternifolia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(Maiden e Betch) Cheel (Melaleuca);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23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Portulaca pilosa 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L.(Amor Crescido);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23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Rosa affinis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(Rosa Mosqueta);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23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Arctium lappa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(Bardana);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23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Calendula officinalis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(Calendula);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23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Carapa guianensis 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Aublet. (Andiroba).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edbad5730a_0_100"/>
          <p:cNvSpPr txBox="1"/>
          <p:nvPr/>
        </p:nvSpPr>
        <p:spPr>
          <a:xfrm>
            <a:off x="629425" y="1316033"/>
            <a:ext cx="4958700" cy="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4.1. LISTA DE PLANTAS MEDICINAIS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gedbad5730a_0_100"/>
          <p:cNvSpPr txBox="1"/>
          <p:nvPr/>
        </p:nvSpPr>
        <p:spPr>
          <a:xfrm>
            <a:off x="3410857" y="6311730"/>
            <a:ext cx="314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Camomila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4" name="Google Shape;154;gedbad5730a_0_1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07306" y="0"/>
            <a:ext cx="6079785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dbad5730a_0_120"/>
          <p:cNvSpPr txBox="1"/>
          <p:nvPr/>
        </p:nvSpPr>
        <p:spPr>
          <a:xfrm>
            <a:off x="762975" y="2083900"/>
            <a:ext cx="51879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 monografias de plantas medicinais com potencialidades no tratamento de feridas têm a finalidade de oferecer a você,  a ampliação de seus conhecimentos para que possa incluir as plantas medicinais como ampliação do  processo de cuidar. 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Bons estudos!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0" name="Google Shape;160;gedbad5730a_0_120"/>
          <p:cNvSpPr txBox="1"/>
          <p:nvPr/>
        </p:nvSpPr>
        <p:spPr>
          <a:xfrm>
            <a:off x="587700" y="1339500"/>
            <a:ext cx="3795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6. 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CONSIDERAÇÕES FINAIS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gedbad5730a_0_1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05447" y="1868850"/>
            <a:ext cx="2937526" cy="41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edbad5730a_0_120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750124" y="5481340"/>
            <a:ext cx="519111" cy="519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dbad5730a_0_123"/>
          <p:cNvSpPr txBox="1"/>
          <p:nvPr/>
        </p:nvSpPr>
        <p:spPr>
          <a:xfrm>
            <a:off x="696000" y="2012278"/>
            <a:ext cx="10800000" cy="30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BAINBRIDGE P</a:t>
            </a:r>
            <a:r>
              <a:rPr b="1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Wound healing and the role of fibroblasts</a:t>
            </a:r>
            <a:r>
              <a:rPr b="0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Journal of Wound Care. 2013; 22:407-412.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BULLERS S, BERRY H, INGHAM E, SOUTHGATE J.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resolution of inflammation during the regeneration of biological scaffolds by human tissue</a:t>
            </a:r>
            <a:r>
              <a:rPr b="0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Journal of Tissue Engineering and Regenerative Medicine. 2012;6:218-218.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CASTILLO-BRICENO P, BIHAN D, NILGES M, HAMAIA S, MESEGUER J, GARCIA-AYALA A, et al.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Arole for specific collagen motifs during wound healing and inflammatory response of fibroblasts in the teleost fishgil the adseabream</a:t>
            </a:r>
            <a:r>
              <a:rPr b="0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Molecular Immunology. 2011;48:826-834. DOI: 10.1016/j.molimm 2010:12-24.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PESCE M, PATRUNO A, SPERANZA L, REALE M.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Extremely low frequency electromagnetic field and wound healing</a:t>
            </a:r>
            <a:r>
              <a:rPr b="0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Implication of cytokines as biological mediators. European Cytokine Network. 2013;24:1-10. DOI: 10.1684/ecn.2013. 0332.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RAINA R, PRAWEZ S, VERMA PK, PANKAJ NK.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Medicinal plants and their role in wound healing.</a:t>
            </a:r>
            <a:r>
              <a:rPr b="0" i="0" lang="pt-BR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Vet Scan. 2008;3(1):1-24.</a:t>
            </a:r>
            <a:endParaRPr b="0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8" name="Google Shape;168;gedbad5730a_0_123"/>
          <p:cNvSpPr txBox="1"/>
          <p:nvPr/>
        </p:nvSpPr>
        <p:spPr>
          <a:xfrm>
            <a:off x="582899" y="1311669"/>
            <a:ext cx="25377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7. REFERÊNCIAS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dbad5730a_0_126"/>
          <p:cNvSpPr txBox="1"/>
          <p:nvPr/>
        </p:nvSpPr>
        <p:spPr>
          <a:xfrm>
            <a:off x="700042" y="1411097"/>
            <a:ext cx="5200800" cy="3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Ministério da Saúde</a:t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Secretaria de Atenção Primária à Saúde - SAPS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Departamento de Saúde da Família - DESF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Nacional de Práticas Integrativas e Complementares em Saúde – CNPICS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Secretaria de Gestão do Trabalho e da Educação na Saúde - SGTES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Departamento de Gestão da Educação na Saúde – DEGES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Técnico Executiva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Daniel Miele Amado – CNPICS/DESF/SAPS/MS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Paulo Roberto Sousa Rocha – CNPICS/DESF/SAPS/MS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Joseane Carvalho Costa – Universidade Federal do Sul e Sudeste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 Pará - UNIFESSPA</a:t>
            </a:r>
            <a:endParaRPr/>
          </a:p>
        </p:txBody>
      </p:sp>
      <p:sp>
        <p:nvSpPr>
          <p:cNvPr id="174" name="Google Shape;174;gedbad5730a_0_126"/>
          <p:cNvSpPr/>
          <p:nvPr/>
        </p:nvSpPr>
        <p:spPr>
          <a:xfrm>
            <a:off x="6855671" y="1415421"/>
            <a:ext cx="3071400" cy="29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Fundação Oswaldo Cruz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Presidente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Nísia Trindade Lima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Chefe de Gabinete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Valcler Rangel Fernandes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Geral – Escritório de Projetos da Presidência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Ana Paula Morgado Carneiro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gedbad5730a_0_126"/>
          <p:cNvSpPr/>
          <p:nvPr/>
        </p:nvSpPr>
        <p:spPr>
          <a:xfrm>
            <a:off x="700042" y="204000"/>
            <a:ext cx="21837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FICHA TÉCNICA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dbad5730a_0_129"/>
          <p:cNvSpPr txBox="1"/>
          <p:nvPr/>
        </p:nvSpPr>
        <p:spPr>
          <a:xfrm>
            <a:off x="700043" y="718481"/>
            <a:ext cx="3186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CRÉDITOS DO CURSO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gedbad5730a_0_129"/>
          <p:cNvSpPr/>
          <p:nvPr/>
        </p:nvSpPr>
        <p:spPr>
          <a:xfrm>
            <a:off x="8305802" y="720008"/>
            <a:ext cx="3186300" cy="11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CRÉDITOS DESTE RECURSO DIDÁTICO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Conteúdo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José Carlos Tavares Carvalho</a:t>
            </a:r>
            <a:endParaRPr/>
          </a:p>
        </p:txBody>
      </p:sp>
      <p:sp>
        <p:nvSpPr>
          <p:cNvPr id="182" name="Google Shape;182;gedbad5730a_0_129"/>
          <p:cNvSpPr/>
          <p:nvPr/>
        </p:nvSpPr>
        <p:spPr>
          <a:xfrm>
            <a:off x="4413736" y="1269128"/>
            <a:ext cx="3186300" cy="44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Revisão e Acompanhamento Pedagógico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Facilitação para o AVASUS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Andrea Cristina Lovato Ribeiro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Audrey Gonçalves de Souza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Produção Audiovisual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Eduardo Dias Abreu</a:t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Animação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Leudo Lima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Ilustração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Thiago Fagundes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Design Web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Henrique Augusto Queiroz Aragão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Diagramação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Allysson Matias Franco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Design Gráfico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Gabriel Cunha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3" name="Google Shape;183;gedbad5730a_0_129"/>
          <p:cNvSpPr/>
          <p:nvPr/>
        </p:nvSpPr>
        <p:spPr>
          <a:xfrm>
            <a:off x="700042" y="204000"/>
            <a:ext cx="21837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FICHA TÉCNICA</a:t>
            </a:r>
            <a:endParaRPr/>
          </a:p>
        </p:txBody>
      </p:sp>
      <p:sp>
        <p:nvSpPr>
          <p:cNvPr id="184" name="Google Shape;184;gedbad5730a_0_129"/>
          <p:cNvSpPr txBox="1"/>
          <p:nvPr/>
        </p:nvSpPr>
        <p:spPr>
          <a:xfrm>
            <a:off x="700043" y="1404281"/>
            <a:ext cx="3186300" cy="3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Geral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Paulo Roberto Sousa Rocha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de Conteúdos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Silvana Cappelleti Nagai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Consultoria e Revisão de Conteúdos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Paulo Roberto Sousa Rocha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Silvana Cappelleti Nagai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Sônia Regina Evangelista Dantas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e Design Educacional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Samuel Brauer Nascimento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de Produção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Samuel Brauer Nascimento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Revisão Gramatical/Ortográfica e ABNT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Luciana Barreto Machado Rezende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/>
        </p:nvSpPr>
        <p:spPr>
          <a:xfrm>
            <a:off x="585893" y="1319449"/>
            <a:ext cx="3457470" cy="495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 OBJETIVOS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"/>
          <p:cNvSpPr txBox="1"/>
          <p:nvPr/>
        </p:nvSpPr>
        <p:spPr>
          <a:xfrm>
            <a:off x="628757" y="1844748"/>
            <a:ext cx="5467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Apresentar as monografias de plantas medicinais com potencialidade no tratamento de feridas.</a:t>
            </a:r>
            <a:endParaRPr b="0" i="0" sz="16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/>
          <p:nvPr/>
        </p:nvSpPr>
        <p:spPr>
          <a:xfrm>
            <a:off x="628755" y="1324397"/>
            <a:ext cx="4843200" cy="4900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 BOAS-VINDAS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3"/>
          <p:cNvSpPr txBox="1"/>
          <p:nvPr/>
        </p:nvSpPr>
        <p:spPr>
          <a:xfrm>
            <a:off x="628750" y="1814400"/>
            <a:ext cx="6568800" cy="44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Sejam bem-vindos a esta Unidade do Curso, onde iremos abordar as plantas medicinais com potencialidades para o tratamento de feridas.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4572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importância desta aula está na apresentação dos estudos clínicos e não-clínicos  sobre a aplicação de determinadas plantas medicinais no tratamento de feridas agudas e crônicas, bem como as queimaduras. Essas pesquisas  apontam para resultados satisfatórios na aplicação de plantas medicinais no tratamento de feridas. 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Esperamos que este material subsidie seus estudos e sua prática profissional para a inserção da fitoterapia na área de tratamento de feridas.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/>
          <p:nvPr/>
        </p:nvSpPr>
        <p:spPr>
          <a:xfrm>
            <a:off x="686649" y="2242275"/>
            <a:ext cx="5929200" cy="3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cicatrização de feridas é definida como um conjunto de processos complexos, no qual estão presentes diferentes elementos, incluindo mediadores solúveis, células sanguíneas, matriz extracelular e células parenquimatosas (Bullers et al., 2012; Bullers et al., 2013). É dividida em etapas, compreendendo o processo inflamatório, a formação de tecidos e a remodelação. A fase inflamatória envolve distintos estágios, como acúmulo de plaquetas, coagulação e migração de leucócitos. Reepitelização, angiogênese, fibroplasia e contração da ferida são etapas da formação do tecido.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Google Shape;78;p4"/>
          <p:cNvSpPr txBox="1"/>
          <p:nvPr/>
        </p:nvSpPr>
        <p:spPr>
          <a:xfrm>
            <a:off x="686649" y="1316033"/>
            <a:ext cx="77742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 MONOGRAFIAS DE PLANTAS MEDICINAIS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 POTENCIALIDADE PARA O TRATAMENTO DE FERIDAS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29625" y="2389010"/>
            <a:ext cx="4669224" cy="350190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4"/>
          <p:cNvSpPr txBox="1"/>
          <p:nvPr/>
        </p:nvSpPr>
        <p:spPr>
          <a:xfrm>
            <a:off x="6929625" y="5890914"/>
            <a:ext cx="463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Imagem: tanchagem</a:t>
            </a:r>
            <a:endParaRPr b="0" i="0" sz="1200" u="none" cap="none" strike="noStrike">
              <a:solidFill>
                <a:srgbClr val="191B2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Fonte:  s-ms_1989 por Pixabay</a:t>
            </a:r>
            <a:r>
              <a:rPr b="0" i="0" lang="pt-BR" sz="1200" u="none" cap="none" strike="noStrike">
                <a:solidFill>
                  <a:srgbClr val="191B26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gedbad5730a_0_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29626" y="2409770"/>
            <a:ext cx="4669224" cy="350190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gedbad5730a_0_60"/>
          <p:cNvSpPr txBox="1"/>
          <p:nvPr/>
        </p:nvSpPr>
        <p:spPr>
          <a:xfrm>
            <a:off x="629424" y="2344966"/>
            <a:ext cx="5838300" cy="22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fase de remodelação pode durar um mês, esperando-se que a derme responda à lesão com a produção de colágeno e matriz proteica e, em seguida, retorne a seu fenótipo de pré-lesão (Castillo-Briceno et al., 2011; Bainbridge, 2013).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gedbad5730a_0_60"/>
          <p:cNvSpPr txBox="1"/>
          <p:nvPr/>
        </p:nvSpPr>
        <p:spPr>
          <a:xfrm>
            <a:off x="6929624" y="5905902"/>
            <a:ext cx="463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Imagem: confrei</a:t>
            </a:r>
            <a:endParaRPr b="0" i="0" sz="1200" u="none" cap="none" strike="noStrike">
              <a:solidFill>
                <a:srgbClr val="191B2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Fonte:  Nancy Buron por Pixabay</a:t>
            </a:r>
            <a:r>
              <a:rPr b="0" i="0" lang="pt-BR" sz="1200" u="none" cap="none" strike="noStrike">
                <a:solidFill>
                  <a:srgbClr val="191B26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" name="Google Shape;88;gedbad5730a_0_60"/>
          <p:cNvSpPr txBox="1"/>
          <p:nvPr/>
        </p:nvSpPr>
        <p:spPr>
          <a:xfrm>
            <a:off x="629424" y="1316033"/>
            <a:ext cx="77742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 MONOGRAFIAS DE PLANTAS MEDICINAIS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 POTENCIALIDADE PARA O TRATAMENTO DE FERIDAS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dbad5730a_0_63"/>
          <p:cNvSpPr txBox="1"/>
          <p:nvPr/>
        </p:nvSpPr>
        <p:spPr>
          <a:xfrm>
            <a:off x="629424" y="2390542"/>
            <a:ext cx="51663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Diferentes tratamentos são empregados para auxiliar na cicatrização de feridas. Para usos local e sistêmico, vem sendo utilizados diferentes agentes que incluem: anti-inflamatório, antibióticos e anti-sépticos, agentes desmoldantes (desbridamento químico, por exemplo, peróxido de hidrogênio), colagenase, promotores de cicatrização de feridas, algumas substâncias com extratos de tecidos, vitaminas e minerais e vários produtos vegetais (Raina et al., 2008). </a:t>
            </a:r>
            <a:endParaRPr b="0" i="0" sz="1400" u="none" cap="none" strike="noStrike">
              <a:solidFill>
                <a:srgbClr val="000000"/>
              </a:solidFill>
              <a:highlight>
                <a:srgbClr val="00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gedbad5730a_0_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3800" y="2467005"/>
            <a:ext cx="5278776" cy="341627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edbad5730a_0_63"/>
          <p:cNvSpPr txBox="1"/>
          <p:nvPr/>
        </p:nvSpPr>
        <p:spPr>
          <a:xfrm>
            <a:off x="6283799" y="5883284"/>
            <a:ext cx="496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Imagem: melaleuca</a:t>
            </a:r>
            <a:endParaRPr b="0" i="0" sz="1200" u="none" cap="none" strike="noStrike">
              <a:solidFill>
                <a:srgbClr val="191B2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Fonte: Primrose46 por Pixabay</a:t>
            </a:r>
            <a:r>
              <a:rPr b="0" i="0" lang="pt-BR" sz="1200" u="none" cap="none" strike="noStrike">
                <a:solidFill>
                  <a:srgbClr val="191B26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gedbad5730a_0_63"/>
          <p:cNvSpPr txBox="1"/>
          <p:nvPr/>
        </p:nvSpPr>
        <p:spPr>
          <a:xfrm>
            <a:off x="629424" y="1316033"/>
            <a:ext cx="77742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 MONOGRAFIAS DE PLANTAS MEDICINAIS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 POTENCIALIDADE PARA O TRATAMENTO DE FERIDAS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dbad5730a_0_69"/>
          <p:cNvSpPr txBox="1"/>
          <p:nvPr/>
        </p:nvSpPr>
        <p:spPr>
          <a:xfrm>
            <a:off x="629424" y="2318475"/>
            <a:ext cx="5902800" cy="3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 plantas medicinais possuem princípios ativos diversos, que auxiliam no processo de cicatrização de feridas, promovendo a coagulação do sangue, combatendo a infecção e acelerando a cicatrização. Pode-se afirmar que plantas medicinais, bem como alguns marcadores fitoquímicos obtidos a partir delas, melhoram e modulam o processo de cicatrização de feridas.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45720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00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gedbad5730a_0_69"/>
          <p:cNvPicPr preferRelativeResize="0"/>
          <p:nvPr/>
        </p:nvPicPr>
        <p:blipFill rotWithShape="1">
          <a:blip r:embed="rId4">
            <a:alphaModFix/>
          </a:blip>
          <a:srcRect b="0" l="4603" r="5306" t="0"/>
          <a:stretch/>
        </p:blipFill>
        <p:spPr>
          <a:xfrm>
            <a:off x="6929625" y="2389010"/>
            <a:ext cx="4632950" cy="3428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edbad5730a_0_69"/>
          <p:cNvSpPr txBox="1"/>
          <p:nvPr/>
        </p:nvSpPr>
        <p:spPr>
          <a:xfrm>
            <a:off x="6929625" y="5817509"/>
            <a:ext cx="463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Imagem: alecrim</a:t>
            </a:r>
            <a:endParaRPr b="0" i="0" sz="1200" u="none" cap="none" strike="noStrike">
              <a:solidFill>
                <a:srgbClr val="191B2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Fonte: Samuele Schirò por Pixabay</a:t>
            </a:r>
            <a:r>
              <a:rPr b="0" i="0" lang="pt-BR" sz="1200" u="none" cap="none" strike="noStrike">
                <a:solidFill>
                  <a:srgbClr val="191B26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4" name="Google Shape;104;gedbad5730a_0_69"/>
          <p:cNvSpPr txBox="1"/>
          <p:nvPr/>
        </p:nvSpPr>
        <p:spPr>
          <a:xfrm>
            <a:off x="629424" y="1316033"/>
            <a:ext cx="77742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 MONOGRAFIAS DE PLANTAS MEDICINAIS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 POTENCIALIDADE PARA O TRATAMENTO DE FERIDAS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edbad5730a_0_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0550" y="4852076"/>
            <a:ext cx="2367948" cy="104584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edbad5730a_0_72"/>
          <p:cNvSpPr txBox="1"/>
          <p:nvPr/>
        </p:nvSpPr>
        <p:spPr>
          <a:xfrm>
            <a:off x="710750" y="2104339"/>
            <a:ext cx="106107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Esta atuação se dá por diferentes mecanismos, como: modulação do processo de cicatrização das feridas; diminuição da infecção bacteriana; melhora da deposição de colágeno; aumento de fibroblastos e fibrócitos, melhoria da dor local; entre outros. 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Tais mecanismos podem ser desencadeados pelos óleos essenciais (terpenos), óleos fixos (ácidos graxos insaturados), flavonóides, taninos, alcalóides e muitos outros constituintes químicos.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1" name="Google Shape;111;gedbad5730a_0_72"/>
          <p:cNvSpPr txBox="1"/>
          <p:nvPr/>
        </p:nvSpPr>
        <p:spPr>
          <a:xfrm>
            <a:off x="4432238" y="5151087"/>
            <a:ext cx="6322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 auxiliar no estudo das monografias indicamos consultar novamente  o  e-book Metabólitos Secundários </a:t>
            </a:r>
            <a:r>
              <a:rPr b="0" i="0" lang="pt-BR" sz="1600" u="none" cap="none" strike="noStrike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(LINKAR)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2" name="Google Shape;112;gedbad5730a_0_72"/>
          <p:cNvSpPr txBox="1"/>
          <p:nvPr/>
        </p:nvSpPr>
        <p:spPr>
          <a:xfrm>
            <a:off x="629424" y="1316033"/>
            <a:ext cx="77742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 MONOGRAFIAS DE PLANTAS MEDICINAIS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 POTENCIALIDADE PARA O TRATAMENTO DE FERIDAS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gedbad5730a_0_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13528" y="5204625"/>
            <a:ext cx="693267" cy="69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dbad5730a_0_75"/>
          <p:cNvSpPr txBox="1"/>
          <p:nvPr/>
        </p:nvSpPr>
        <p:spPr>
          <a:xfrm>
            <a:off x="629424" y="2217272"/>
            <a:ext cx="64071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 plantas medicinais apresentadas no e-book - Monografias de Plantas Medicinais com Potencialidade para o Tratamento de Feridas - são aquelas que apresentam potencialidades para o tratamento de diversos tipos de feridas com comprovação de pesquisas científicas apontadas na descrição das monografias no item Atividades Farmacológicas – Estudos Clínicos e não Clínicos. Foram incluídas na apresentação dessas monografias plantas medicinais com atividades sedativas e ansiolíticas, as quais também estão relacionadas ao tratamento de feridas. 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9" name="Google Shape;119;gedbad5730a_0_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05447" y="2097450"/>
            <a:ext cx="2937526" cy="413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edbad5730a_0_75"/>
          <p:cNvSpPr txBox="1"/>
          <p:nvPr/>
        </p:nvSpPr>
        <p:spPr>
          <a:xfrm>
            <a:off x="629424" y="1316033"/>
            <a:ext cx="77742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 MONOGRAFIAS DE PLANTAS MEDICINAIS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 POTENCIALIDADE PARA O TRATAMENTO DE FERIDAS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gedbad5730a_0_75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792785" y="5709940"/>
            <a:ext cx="519111" cy="519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2020-04-02T17:05:55Z</dcterms:created>
  <dc:creator>Samuel Brauer</dc:creator>
</cp:coreProperties>
</file>